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00" r:id="rId2"/>
    <p:sldId id="266" r:id="rId3"/>
    <p:sldId id="259" r:id="rId4"/>
    <p:sldId id="271" r:id="rId5"/>
    <p:sldId id="268" r:id="rId6"/>
    <p:sldId id="302" r:id="rId7"/>
    <p:sldId id="304" r:id="rId8"/>
    <p:sldId id="305" r:id="rId9"/>
    <p:sldId id="306" r:id="rId10"/>
    <p:sldId id="307" r:id="rId11"/>
    <p:sldId id="279" r:id="rId12"/>
    <p:sldId id="27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88" r:id="rId22"/>
    <p:sldId id="283" r:id="rId23"/>
    <p:sldId id="299" r:id="rId24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5066">
          <p15:clr>
            <a:srgbClr val="A4A3A4"/>
          </p15:clr>
        </p15:guide>
        <p15:guide id="3" orient="horz" pos="1722">
          <p15:clr>
            <a:srgbClr val="A4A3A4"/>
          </p15:clr>
        </p15:guide>
        <p15:guide id="4" pos="37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F8F"/>
    <a:srgbClr val="F1F1F1"/>
    <a:srgbClr val="809BC6"/>
    <a:srgbClr val="6082B8"/>
    <a:srgbClr val="2DB2A4"/>
    <a:srgbClr val="249086"/>
    <a:srgbClr val="F77A08"/>
    <a:srgbClr val="0E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306" autoAdjust="0"/>
  </p:normalViewPr>
  <p:slideViewPr>
    <p:cSldViewPr showGuides="1">
      <p:cViewPr varScale="1">
        <p:scale>
          <a:sx n="162" d="100"/>
          <a:sy n="162" d="100"/>
        </p:scale>
        <p:origin x="528" y="192"/>
      </p:cViewPr>
      <p:guideLst>
        <p:guide orient="horz" pos="2296"/>
        <p:guide pos="5066"/>
        <p:guide orient="horz" pos="1722"/>
        <p:guide pos="37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9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3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3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3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55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90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6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612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1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4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6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79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87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37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77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3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6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8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695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79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48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22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5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411788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9" y="1200151"/>
            <a:ext cx="5411787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960355" y="4817355"/>
            <a:ext cx="581201" cy="22312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00"/>
            </a:lvl1pPr>
            <a:lvl2pPr marL="342809" indent="0">
              <a:buNone/>
              <a:defRPr sz="900"/>
            </a:lvl2pPr>
            <a:lvl3pPr marL="685617" indent="0">
              <a:buNone/>
              <a:defRPr sz="700"/>
            </a:lvl3pPr>
            <a:lvl4pPr marL="1028426" indent="0">
              <a:buNone/>
              <a:defRPr sz="700"/>
            </a:lvl4pPr>
            <a:lvl5pPr marL="1371234" indent="0">
              <a:buNone/>
              <a:defRPr sz="700"/>
            </a:lvl5pPr>
            <a:lvl6pPr marL="1714043" indent="0">
              <a:buNone/>
              <a:defRPr sz="700"/>
            </a:lvl6pPr>
            <a:lvl7pPr marL="2056851" indent="0">
              <a:buNone/>
              <a:defRPr sz="700"/>
            </a:lvl7pPr>
            <a:lvl8pPr marL="2399660" indent="0">
              <a:buNone/>
              <a:defRPr sz="700"/>
            </a:lvl8pPr>
            <a:lvl9pPr marL="2742468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09" indent="0">
              <a:buNone/>
              <a:defRPr sz="2100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000"/>
            </a:lvl1pPr>
            <a:lvl2pPr marL="342809" indent="0">
              <a:buNone/>
              <a:defRPr sz="900"/>
            </a:lvl2pPr>
            <a:lvl3pPr marL="685617" indent="0">
              <a:buNone/>
              <a:defRPr sz="700"/>
            </a:lvl3pPr>
            <a:lvl4pPr marL="1028426" indent="0">
              <a:buNone/>
              <a:defRPr sz="700"/>
            </a:lvl4pPr>
            <a:lvl5pPr marL="1371234" indent="0">
              <a:buNone/>
              <a:defRPr sz="700"/>
            </a:lvl5pPr>
            <a:lvl6pPr marL="1714043" indent="0">
              <a:buNone/>
              <a:defRPr sz="700"/>
            </a:lvl6pPr>
            <a:lvl7pPr marL="2056851" indent="0">
              <a:buNone/>
              <a:defRPr sz="700"/>
            </a:lvl7pPr>
            <a:lvl8pPr marL="2399660" indent="0">
              <a:buNone/>
              <a:defRPr sz="700"/>
            </a:lvl8pPr>
            <a:lvl9pPr marL="2742468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2021/2/8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62" tIns="34281" rIns="68562" bIns="3428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472B2DED-A951-47FE-B6BB-60A6F72D23B9}" type="datetimeFigureOut">
              <a:rPr lang="zh-CN" altLang="en-US" smtClean="0"/>
              <a:pPr/>
              <a:t>2021/2/8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A8BF1066-5FB3-4C05-A396-445A609468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xStyles>
    <p:titleStyle>
      <a:lvl1pPr algn="ctr" defTabSz="68561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949248"/>
            <a:ext cx="9144000" cy="2194252"/>
          </a:xfrm>
          <a:prstGeom prst="rect">
            <a:avLst/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1623" r="17595" b="19926"/>
          <a:stretch>
            <a:fillRect/>
          </a:stretch>
        </p:blipFill>
        <p:spPr>
          <a:xfrm>
            <a:off x="991901" y="807866"/>
            <a:ext cx="3068849" cy="184665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8" t="50000"/>
          <a:stretch>
            <a:fillRect/>
          </a:stretch>
        </p:blipFill>
        <p:spPr>
          <a:xfrm flipH="1">
            <a:off x="2030493" y="1346758"/>
            <a:ext cx="4011174" cy="25717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48219" r="65868" b="9800"/>
          <a:stretch>
            <a:fillRect/>
          </a:stretch>
        </p:blipFill>
        <p:spPr>
          <a:xfrm>
            <a:off x="112146" y="702460"/>
            <a:ext cx="2392078" cy="2709879"/>
          </a:xfrm>
          <a:prstGeom prst="rect">
            <a:avLst/>
          </a:prstGeom>
        </p:spPr>
      </p:pic>
      <p:grpSp>
        <p:nvGrpSpPr>
          <p:cNvPr id="80" name="组合 79"/>
          <p:cNvGrpSpPr>
            <a:grpSpLocks noChangeAspect="1"/>
          </p:cNvGrpSpPr>
          <p:nvPr/>
        </p:nvGrpSpPr>
        <p:grpSpPr>
          <a:xfrm>
            <a:off x="6660232" y="4382791"/>
            <a:ext cx="425874" cy="425874"/>
            <a:chOff x="2492224" y="1959430"/>
            <a:chExt cx="2148114" cy="2148114"/>
          </a:xfrm>
        </p:grpSpPr>
        <p:sp>
          <p:nvSpPr>
            <p:cNvPr id="81" name="椭圆 80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83" name="组合 82"/>
          <p:cNvGrpSpPr>
            <a:grpSpLocks noChangeAspect="1"/>
          </p:cNvGrpSpPr>
          <p:nvPr/>
        </p:nvGrpSpPr>
        <p:grpSpPr>
          <a:xfrm>
            <a:off x="7670734" y="4410281"/>
            <a:ext cx="425874" cy="425874"/>
            <a:chOff x="6564085" y="1959430"/>
            <a:chExt cx="2148114" cy="2148114"/>
          </a:xfrm>
        </p:grpSpPr>
        <p:sp>
          <p:nvSpPr>
            <p:cNvPr id="84" name="椭圆 83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86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1" name="组合 90"/>
          <p:cNvGrpSpPr>
            <a:grpSpLocks noChangeAspect="1"/>
          </p:cNvGrpSpPr>
          <p:nvPr/>
        </p:nvGrpSpPr>
        <p:grpSpPr>
          <a:xfrm>
            <a:off x="7166678" y="4382791"/>
            <a:ext cx="425874" cy="425874"/>
            <a:chOff x="4528154" y="1959430"/>
            <a:chExt cx="2148114" cy="2148114"/>
          </a:xfrm>
        </p:grpSpPr>
        <p:sp>
          <p:nvSpPr>
            <p:cNvPr id="92" name="椭圆 91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ysClr val="window" lastClr="FFFFFF"/>
            </a:solidFill>
          </p:grpSpPr>
          <p:sp>
            <p:nvSpPr>
              <p:cNvPr id="94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1" name="矩形 26"/>
          <p:cNvSpPr>
            <a:spLocks noChangeArrowheads="1"/>
          </p:cNvSpPr>
          <p:nvPr/>
        </p:nvSpPr>
        <p:spPr bwMode="auto">
          <a:xfrm>
            <a:off x="418909" y="3582244"/>
            <a:ext cx="5112568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defTabSz="685800"/>
            <a:r>
              <a:rPr lang="en-AU" altLang="zh-CN" sz="2000" b="1" spc="225" dirty="0"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Customer segmentation Analysis</a:t>
            </a:r>
            <a:endParaRPr lang="zh-CN" altLang="en-US" sz="2000" b="1" spc="225" dirty="0">
              <a:solidFill>
                <a:prstClr val="white">
                  <a:lumMod val="8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7" y="2751546"/>
            <a:ext cx="3712280" cy="1379094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>
            <a:off x="3779912" y="339502"/>
            <a:ext cx="5364088" cy="2884417"/>
            <a:chOff x="3779912" y="339502"/>
            <a:chExt cx="5364088" cy="2884417"/>
          </a:xfrm>
        </p:grpSpPr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339502"/>
              <a:ext cx="5364088" cy="2884417"/>
            </a:xfrm>
            <a:prstGeom prst="rect">
              <a:avLst/>
            </a:prstGeom>
          </p:spPr>
        </p:pic>
        <p:pic>
          <p:nvPicPr>
            <p:cNvPr id="106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7" y="740364"/>
              <a:ext cx="3580184" cy="1575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7" name="TextBox 44"/>
          <p:cNvSpPr txBox="1"/>
          <p:nvPr/>
        </p:nvSpPr>
        <p:spPr>
          <a:xfrm>
            <a:off x="471475" y="3988339"/>
            <a:ext cx="49027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AU" altLang="zh-CN" sz="1350" dirty="0">
                <a:solidFill>
                  <a:srgbClr val="FFC000"/>
                </a:solidFill>
                <a:cs typeface="+mn-ea"/>
                <a:sym typeface="+mn-lt"/>
              </a:rPr>
              <a:t>Research based on customers’ purchasing data</a:t>
            </a:r>
          </a:p>
          <a:p>
            <a:pPr algn="r" defTabSz="685800"/>
            <a:r>
              <a:rPr lang="en-AU" altLang="zh-CN" sz="1350" dirty="0">
                <a:solidFill>
                  <a:srgbClr val="FFC000"/>
                </a:solidFill>
                <a:cs typeface="+mn-ea"/>
                <a:sym typeface="+mn-lt"/>
              </a:rPr>
              <a:t>Reporter: Mark           Date: 08/02/2021</a:t>
            </a:r>
            <a:endParaRPr lang="zh-CN" altLang="en-US" sz="1350" dirty="0">
              <a:solidFill>
                <a:srgbClr val="FFC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17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2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9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4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9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400"/>
                            </p:stCondLst>
                            <p:childTnLst>
                              <p:par>
                                <p:cTn id="5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ldLvl="0" autoUpdateAnimBg="0"/>
      <p:bldP spid="10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7024" y="1923678"/>
            <a:ext cx="302354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800" dirty="0">
                <a:cs typeface="+mn-ea"/>
                <a:sym typeface="+mn-lt"/>
              </a:rPr>
              <a:t>In the plot, we can find that the most popular aisle in each department based on number of orders.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the best selling Aisles in each department based on number of orders?</a:t>
            </a:r>
            <a:endParaRPr lang="zh-CN" altLang="en-US" sz="12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D26EC07E-7B92-DB44-970E-2A3C705E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4" y="22870"/>
            <a:ext cx="46073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3" name="椭圆 5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文本框 52"/>
          <p:cNvSpPr txBox="1"/>
          <p:nvPr/>
        </p:nvSpPr>
        <p:spPr>
          <a:xfrm>
            <a:off x="2980366" y="2787774"/>
            <a:ext cx="3438602" cy="577081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Data </a:t>
            </a:r>
            <a:r>
              <a:rPr lang="en-AU" altLang="zh-CN" sz="3300" b="1" spc="225" dirty="0" err="1">
                <a:solidFill>
                  <a:srgbClr val="405F8F"/>
                </a:solidFill>
                <a:cs typeface="+mn-ea"/>
                <a:sym typeface="+mn-lt"/>
              </a:rPr>
              <a:t>Modeling</a:t>
            </a:r>
            <a:endParaRPr lang="zh-CN" altLang="en-US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1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2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3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2" grpId="0" animBg="1"/>
      <p:bldP spid="53" grpId="0" animBg="1"/>
      <p:bldP spid="54" grpId="0"/>
      <p:bldP spid="1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Data preparation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5838797" y="961677"/>
            <a:ext cx="3131532" cy="945363"/>
            <a:chOff x="5737547" y="1428218"/>
            <a:chExt cx="4176464" cy="662235"/>
          </a:xfrm>
        </p:grpSpPr>
        <p:sp>
          <p:nvSpPr>
            <p:cNvPr id="53" name="圆角矩形 5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949910" y="1090368"/>
            <a:ext cx="2760471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Data source:</a:t>
            </a: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orders_csv,order_products.csv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products.csv,aisle.csv,deparment.csv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5946781" y="2179843"/>
            <a:ext cx="3023548" cy="401589"/>
          </a:xfrm>
          <a:prstGeom prst="roundRect">
            <a:avLst>
              <a:gd name="adj" fmla="val 30951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67158" t="-31921" r="-198372" b="-151558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67786" y="2515004"/>
            <a:ext cx="276047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点击输入简要文字内容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……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5868144" y="1955269"/>
            <a:ext cx="3131532" cy="954313"/>
            <a:chOff x="5737547" y="1428218"/>
            <a:chExt cx="4176464" cy="662235"/>
          </a:xfrm>
        </p:grpSpPr>
        <p:sp>
          <p:nvSpPr>
            <p:cNvPr id="61" name="圆角矩形 60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46703" y="2198286"/>
            <a:ext cx="276047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Approach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</a:t>
            </a:r>
          </a:p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Join five table together.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5868144" y="3057914"/>
            <a:ext cx="3131532" cy="996420"/>
            <a:chOff x="5737547" y="1428218"/>
            <a:chExt cx="4176464" cy="662235"/>
          </a:xfrm>
        </p:grpSpPr>
        <p:sp>
          <p:nvSpPr>
            <p:cNvPr id="69" name="圆角矩形 6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078319" y="3452248"/>
            <a:ext cx="276047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Missing Data</a:t>
            </a:r>
            <a:r>
              <a:rPr lang="en-AU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:</a:t>
            </a:r>
          </a:p>
          <a:p>
            <a:pPr algn="just"/>
            <a:r>
              <a:rPr lang="en-AU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Replace NA with 0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4122822" y="2330637"/>
            <a:ext cx="2516080" cy="434646"/>
            <a:chOff x="7967269" y="3151651"/>
            <a:chExt cx="3354773" cy="579679"/>
          </a:xfrm>
        </p:grpSpPr>
        <p:sp>
          <p:nvSpPr>
            <p:cNvPr id="73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4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5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6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CE09A4-50A4-B149-AC9E-004AE6AC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71" y="2821664"/>
            <a:ext cx="4689857" cy="22947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30762-F4F1-244F-9785-5823A2E8A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06" y="447806"/>
            <a:ext cx="4715226" cy="2370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55" grpId="0"/>
      <p:bldP spid="59" grpId="0"/>
      <p:bldP spid="63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Data Transformation(Log) and PCA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  <a:endCxn id="91" idx="1"/>
          </p:cNvCxnSpPr>
          <p:nvPr/>
        </p:nvCxnSpPr>
        <p:spPr>
          <a:xfrm>
            <a:off x="252645" y="357504"/>
            <a:ext cx="208710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6372200" y="357504"/>
            <a:ext cx="262747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01C7FAF-DFA3-E846-8EC8-8C1169770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5" y="545595"/>
            <a:ext cx="3672408" cy="23824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2C2A3D-CD66-B448-BD53-2EC308857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700" y="703734"/>
            <a:ext cx="4200635" cy="25880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12563E-B147-E546-AF31-7745E09E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9" y="2928089"/>
            <a:ext cx="3429552" cy="22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8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Data </a:t>
            </a:r>
            <a:r>
              <a:rPr lang="en-AU" altLang="zh-CN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Modeling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  <a:endCxn id="91" idx="1"/>
          </p:cNvCxnSpPr>
          <p:nvPr/>
        </p:nvCxnSpPr>
        <p:spPr>
          <a:xfrm>
            <a:off x="252645" y="357504"/>
            <a:ext cx="208710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6372200" y="357504"/>
            <a:ext cx="262747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86F2A34-4C8C-1F4B-B4CC-84641CFA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1" y="781050"/>
            <a:ext cx="5830325" cy="34468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798794" y="206769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From the Elbow method plot, </a:t>
            </a:r>
          </a:p>
          <a:p>
            <a:r>
              <a:rPr kumimoji="1" lang="en-AU" altLang="zh-CN" sz="1600" dirty="0"/>
              <a:t>we can find that </a:t>
            </a:r>
            <a:r>
              <a:rPr kumimoji="1" lang="en-AU" altLang="zh-CN" sz="1600" dirty="0">
                <a:solidFill>
                  <a:srgbClr val="FF0000"/>
                </a:solidFill>
              </a:rPr>
              <a:t>5</a:t>
            </a:r>
            <a:r>
              <a:rPr kumimoji="1" lang="en-AU" altLang="zh-CN" sz="1600" dirty="0"/>
              <a:t> cluster may </a:t>
            </a:r>
          </a:p>
          <a:p>
            <a:r>
              <a:rPr kumimoji="1" lang="en-AU" altLang="zh-CN" sz="1600" dirty="0"/>
              <a:t>have a better performance.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509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Segment data into several clusters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  <a:endCxn id="91" idx="1"/>
          </p:cNvCxnSpPr>
          <p:nvPr/>
        </p:nvCxnSpPr>
        <p:spPr>
          <a:xfrm>
            <a:off x="252645" y="357504"/>
            <a:ext cx="208710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6372200" y="357504"/>
            <a:ext cx="262747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new cluster plot and table.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03C126-B62B-7048-91F6-EB9E4813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9" y="530619"/>
            <a:ext cx="4163288" cy="2617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D70D6E-2153-DF4B-844A-0744117F2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968" y="2189539"/>
            <a:ext cx="3555062" cy="29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Details of each cluster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</p:cNvCxnSpPr>
          <p:nvPr/>
        </p:nvCxnSpPr>
        <p:spPr>
          <a:xfrm>
            <a:off x="252645" y="357504"/>
            <a:ext cx="287919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5652120" y="357504"/>
            <a:ext cx="334755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group 0 plot and table.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E8BD0-1230-304C-A93B-C2A7355F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" y="437369"/>
            <a:ext cx="3332924" cy="21242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2AF74F-D617-7840-865B-497B03F52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777803"/>
            <a:ext cx="3891515" cy="22275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2C7EF9-9D12-7D40-8E3A-3E1F3C62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33" y="2581916"/>
            <a:ext cx="4325267" cy="24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Details of each cluster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</p:cNvCxnSpPr>
          <p:nvPr/>
        </p:nvCxnSpPr>
        <p:spPr>
          <a:xfrm>
            <a:off x="252645" y="357504"/>
            <a:ext cx="287919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5652120" y="357504"/>
            <a:ext cx="334755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group 1 plot and table.</a:t>
            </a:r>
            <a:endParaRPr kumimoji="1"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215CE6-F2CC-6F4A-AEDA-F383421A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7" y="601776"/>
            <a:ext cx="3301601" cy="2163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F5A6DF-9F4B-7746-B7B9-96B89666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923678"/>
            <a:ext cx="4009736" cy="2355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280B0B-3236-AE43-B547-A916C21F8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765325"/>
            <a:ext cx="4145880" cy="23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Details of each cluster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</p:cNvCxnSpPr>
          <p:nvPr/>
        </p:nvCxnSpPr>
        <p:spPr>
          <a:xfrm>
            <a:off x="252645" y="357504"/>
            <a:ext cx="287919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5652120" y="357504"/>
            <a:ext cx="334755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group 2 plot and table.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89F1A-C38D-1A42-A4A2-8943A6F1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11510"/>
            <a:ext cx="3594108" cy="23263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52ED4D-0E0B-D245-8865-8428008DA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5686"/>
            <a:ext cx="4169871" cy="24277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DA1137-ABA2-1346-87C6-16EE8649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45" y="2737903"/>
            <a:ext cx="4185658" cy="23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Details of each cluster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</p:cNvCxnSpPr>
          <p:nvPr/>
        </p:nvCxnSpPr>
        <p:spPr>
          <a:xfrm>
            <a:off x="252645" y="357504"/>
            <a:ext cx="287919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5652120" y="357504"/>
            <a:ext cx="334755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group 3 plot and table.</a:t>
            </a:r>
            <a:endParaRPr kumimoji="1"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8DB3D7-2506-0746-B465-0BB362C2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1" y="382680"/>
            <a:ext cx="2952328" cy="19225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DB991-7FD8-E24F-B2F8-86F82406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" y="2426328"/>
            <a:ext cx="4403399" cy="24707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777CF5-1BE6-7D42-8FD2-F4F2D6B2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7" y="1833327"/>
            <a:ext cx="4283359" cy="24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48"/>
          <p:cNvSpPr txBox="1"/>
          <p:nvPr/>
        </p:nvSpPr>
        <p:spPr>
          <a:xfrm>
            <a:off x="3423158" y="219812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3415423" y="2042034"/>
            <a:ext cx="3550639" cy="869863"/>
            <a:chOff x="4555084" y="2506688"/>
            <a:chExt cx="4735418" cy="1159817"/>
          </a:xfrm>
        </p:grpSpPr>
        <p:sp>
          <p:nvSpPr>
            <p:cNvPr id="138" name="圆角矩形 137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39" name="图片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140" name="图片 13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grpSp>
        <p:nvGrpSpPr>
          <p:cNvPr id="141" name="组合 140"/>
          <p:cNvGrpSpPr/>
          <p:nvPr/>
        </p:nvGrpSpPr>
        <p:grpSpPr>
          <a:xfrm>
            <a:off x="3415424" y="1167596"/>
            <a:ext cx="3522075" cy="761947"/>
            <a:chOff x="4555084" y="1340770"/>
            <a:chExt cx="4697323" cy="1015929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144" name="圆角矩形 143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3415424" y="2898483"/>
            <a:ext cx="3522077" cy="863027"/>
            <a:chOff x="4555084" y="3648619"/>
            <a:chExt cx="4697325" cy="1150703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147" name="图片 14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148" name="圆角矩形 147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3415424" y="3759883"/>
            <a:ext cx="3522075" cy="864095"/>
            <a:chOff x="4555084" y="4797154"/>
            <a:chExt cx="4697323" cy="1152126"/>
          </a:xfrm>
        </p:grpSpPr>
        <p:pic>
          <p:nvPicPr>
            <p:cNvPr id="155" name="图片 1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156" name="图片 15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157" name="圆角矩形 156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58" name="流程图: 手动输入 32"/>
          <p:cNvSpPr/>
          <p:nvPr/>
        </p:nvSpPr>
        <p:spPr>
          <a:xfrm flipH="1" flipV="1">
            <a:off x="3451090" y="1151626"/>
            <a:ext cx="259128" cy="46835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9" name="梯形 158"/>
          <p:cNvSpPr/>
          <p:nvPr/>
        </p:nvSpPr>
        <p:spPr>
          <a:xfrm rot="5400000">
            <a:off x="3063087" y="1905670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0" name="梯形 159"/>
          <p:cNvSpPr/>
          <p:nvPr/>
        </p:nvSpPr>
        <p:spPr>
          <a:xfrm rot="5400000">
            <a:off x="3063087" y="2842418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1" name="梯形 160"/>
          <p:cNvSpPr/>
          <p:nvPr/>
        </p:nvSpPr>
        <p:spPr>
          <a:xfrm rot="5400000">
            <a:off x="3063087" y="3762648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2" name="流程图: 手动输入 32"/>
          <p:cNvSpPr/>
          <p:nvPr/>
        </p:nvSpPr>
        <p:spPr>
          <a:xfrm flipH="1">
            <a:off x="3459751" y="4276416"/>
            <a:ext cx="259128" cy="27207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405730" y="1167595"/>
            <a:ext cx="837709" cy="737490"/>
            <a:chOff x="3208476" y="1556792"/>
            <a:chExt cx="1117236" cy="983319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68" name="圆角矩形 167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9" name="圆角矩形 168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3208476" y="1556792"/>
              <a:ext cx="1039305" cy="983319"/>
              <a:chOff x="2633251" y="1689376"/>
              <a:chExt cx="1039305" cy="983319"/>
            </a:xfrm>
          </p:grpSpPr>
          <p:sp>
            <p:nvSpPr>
              <p:cNvPr id="166" name="文本框 40"/>
              <p:cNvSpPr txBox="1"/>
              <p:nvPr/>
            </p:nvSpPr>
            <p:spPr>
              <a:xfrm>
                <a:off x="2642043" y="1689376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文本框 41"/>
              <p:cNvSpPr txBox="1"/>
              <p:nvPr/>
            </p:nvSpPr>
            <p:spPr>
              <a:xfrm>
                <a:off x="2633251" y="2344400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2405730" y="2031690"/>
            <a:ext cx="837709" cy="728936"/>
            <a:chOff x="3208476" y="2708920"/>
            <a:chExt cx="1117236" cy="971914"/>
          </a:xfrm>
        </p:grpSpPr>
        <p:grpSp>
          <p:nvGrpSpPr>
            <p:cNvPr id="171" name="组合 170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175" name="圆角矩形 174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6" name="圆角矩形 175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3208476" y="2708920"/>
              <a:ext cx="1039305" cy="932670"/>
              <a:chOff x="2633251" y="1679328"/>
              <a:chExt cx="1039305" cy="932670"/>
            </a:xfrm>
          </p:grpSpPr>
          <p:sp>
            <p:nvSpPr>
              <p:cNvPr id="173" name="文本框 43"/>
              <p:cNvSpPr txBox="1"/>
              <p:nvPr/>
            </p:nvSpPr>
            <p:spPr>
              <a:xfrm>
                <a:off x="2642043" y="1679328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4" name="文本框 44"/>
              <p:cNvSpPr txBox="1"/>
              <p:nvPr/>
            </p:nvSpPr>
            <p:spPr>
              <a:xfrm>
                <a:off x="2633251" y="2283703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2405730" y="2895787"/>
            <a:ext cx="837709" cy="718592"/>
            <a:chOff x="3208476" y="3861048"/>
            <a:chExt cx="1117236" cy="958123"/>
          </a:xfrm>
        </p:grpSpPr>
        <p:grpSp>
          <p:nvGrpSpPr>
            <p:cNvPr id="178" name="组合 177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182" name="圆角矩形 18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3" name="圆角矩形 18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3208476" y="3873242"/>
              <a:ext cx="1039305" cy="884823"/>
              <a:chOff x="2633251" y="1704765"/>
              <a:chExt cx="1039305" cy="884823"/>
            </a:xfrm>
          </p:grpSpPr>
          <p:sp>
            <p:nvSpPr>
              <p:cNvPr id="180" name="文本框 46"/>
              <p:cNvSpPr txBox="1"/>
              <p:nvPr/>
            </p:nvSpPr>
            <p:spPr>
              <a:xfrm>
                <a:off x="2642043" y="1704765"/>
                <a:ext cx="1030513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1" name="文本框 47"/>
              <p:cNvSpPr txBox="1"/>
              <p:nvPr/>
            </p:nvSpPr>
            <p:spPr>
              <a:xfrm>
                <a:off x="2633251" y="2261293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4" name="组合 183"/>
          <p:cNvGrpSpPr/>
          <p:nvPr/>
        </p:nvGrpSpPr>
        <p:grpSpPr>
          <a:xfrm>
            <a:off x="2395526" y="3759883"/>
            <a:ext cx="847914" cy="718592"/>
            <a:chOff x="3194865" y="5013176"/>
            <a:chExt cx="1130847" cy="958123"/>
          </a:xfrm>
        </p:grpSpPr>
        <p:grpSp>
          <p:nvGrpSpPr>
            <p:cNvPr id="185" name="组合 184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189" name="圆角矩形 18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0" name="圆角矩形 18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3194865" y="5013176"/>
              <a:ext cx="1044125" cy="900363"/>
              <a:chOff x="2619640" y="1689226"/>
              <a:chExt cx="1044125" cy="900363"/>
            </a:xfrm>
          </p:grpSpPr>
          <p:sp>
            <p:nvSpPr>
              <p:cNvPr id="187" name="文本框 49"/>
              <p:cNvSpPr txBox="1"/>
              <p:nvPr/>
            </p:nvSpPr>
            <p:spPr>
              <a:xfrm>
                <a:off x="2619640" y="1689226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文本框 50"/>
              <p:cNvSpPr txBox="1"/>
              <p:nvPr/>
            </p:nvSpPr>
            <p:spPr>
              <a:xfrm>
                <a:off x="2633252" y="2261294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91" name="文本框 52"/>
          <p:cNvSpPr txBox="1"/>
          <p:nvPr/>
        </p:nvSpPr>
        <p:spPr>
          <a:xfrm>
            <a:off x="4588882" y="1212679"/>
            <a:ext cx="1980820" cy="31545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AU" altLang="zh-CN" sz="1600" b="1" dirty="0">
                <a:solidFill>
                  <a:srgbClr val="405F8F"/>
                </a:solidFill>
                <a:cs typeface="+mn-ea"/>
                <a:sym typeface="+mn-lt"/>
              </a:rPr>
              <a:t>Business Purpose</a:t>
            </a:r>
            <a:endParaRPr lang="zh-CN" altLang="en-US" sz="1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93" name="Group 4"/>
          <p:cNvGrpSpPr>
            <a:grpSpLocks noChangeAspect="1"/>
          </p:cNvGrpSpPr>
          <p:nvPr/>
        </p:nvGrpSpPr>
        <p:grpSpPr bwMode="auto">
          <a:xfrm>
            <a:off x="4339969" y="1221776"/>
            <a:ext cx="224300" cy="262922"/>
            <a:chOff x="1776" y="1776"/>
            <a:chExt cx="64" cy="75"/>
          </a:xfrm>
          <a:solidFill>
            <a:srgbClr val="405F8F"/>
          </a:solidFill>
          <a:effectLst/>
        </p:grpSpPr>
        <p:sp>
          <p:nvSpPr>
            <p:cNvPr id="194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5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6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7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8" name="Group 18"/>
          <p:cNvGrpSpPr>
            <a:grpSpLocks noChangeAspect="1"/>
          </p:cNvGrpSpPr>
          <p:nvPr/>
        </p:nvGrpSpPr>
        <p:grpSpPr bwMode="auto">
          <a:xfrm>
            <a:off x="4326832" y="2099506"/>
            <a:ext cx="250574" cy="233550"/>
            <a:chOff x="3802" y="2858"/>
            <a:chExt cx="616" cy="574"/>
          </a:xfrm>
          <a:solidFill>
            <a:srgbClr val="405F8F"/>
          </a:solidFill>
          <a:effectLst/>
        </p:grpSpPr>
        <p:sp>
          <p:nvSpPr>
            <p:cNvPr id="199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0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1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2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3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4" name="Group 13"/>
          <p:cNvGrpSpPr>
            <a:grpSpLocks noChangeAspect="1"/>
          </p:cNvGrpSpPr>
          <p:nvPr/>
        </p:nvGrpSpPr>
        <p:grpSpPr bwMode="auto">
          <a:xfrm>
            <a:off x="4315356" y="2922921"/>
            <a:ext cx="273526" cy="276828"/>
            <a:chOff x="2426" y="2781"/>
            <a:chExt cx="593" cy="600"/>
          </a:xfrm>
          <a:solidFill>
            <a:srgbClr val="405F8F"/>
          </a:solidFill>
          <a:effectLst/>
        </p:grpSpPr>
        <p:sp>
          <p:nvSpPr>
            <p:cNvPr id="205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6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4322836" y="3799685"/>
            <a:ext cx="258566" cy="281445"/>
            <a:chOff x="4873620" y="1965325"/>
            <a:chExt cx="269882" cy="293688"/>
          </a:xfrm>
          <a:solidFill>
            <a:srgbClr val="405F8F"/>
          </a:solidFill>
          <a:effectLst/>
        </p:grpSpPr>
        <p:sp>
          <p:nvSpPr>
            <p:cNvPr id="208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9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0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1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2" name="文本框 73"/>
          <p:cNvSpPr txBox="1"/>
          <p:nvPr/>
        </p:nvSpPr>
        <p:spPr>
          <a:xfrm>
            <a:off x="4588882" y="2073256"/>
            <a:ext cx="1980820" cy="31545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AU" altLang="zh-CN" sz="1600" b="1" dirty="0">
                <a:solidFill>
                  <a:srgbClr val="405F8F"/>
                </a:solidFill>
                <a:cs typeface="+mn-ea"/>
                <a:sym typeface="+mn-lt"/>
              </a:rPr>
              <a:t>Data Exploration</a:t>
            </a:r>
            <a:endParaRPr lang="zh-CN" altLang="en-US" sz="1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214" name="文本框 75"/>
          <p:cNvSpPr txBox="1"/>
          <p:nvPr/>
        </p:nvSpPr>
        <p:spPr>
          <a:xfrm>
            <a:off x="4588882" y="2941102"/>
            <a:ext cx="1980820" cy="31545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AU" altLang="zh-CN" sz="1600" b="1" dirty="0">
                <a:solidFill>
                  <a:srgbClr val="405F8F"/>
                </a:solidFill>
                <a:cs typeface="+mn-ea"/>
                <a:sym typeface="+mn-lt"/>
              </a:rPr>
              <a:t>Data </a:t>
            </a:r>
            <a:r>
              <a:rPr lang="en-AU" altLang="zh-CN" sz="1600" b="1" dirty="0" err="1">
                <a:solidFill>
                  <a:srgbClr val="405F8F"/>
                </a:solidFill>
                <a:cs typeface="+mn-ea"/>
                <a:sym typeface="+mn-lt"/>
              </a:rPr>
              <a:t>Modeling</a:t>
            </a:r>
            <a:endParaRPr lang="zh-CN" altLang="en-US" sz="1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216" name="文本框 77"/>
          <p:cNvSpPr txBox="1"/>
          <p:nvPr/>
        </p:nvSpPr>
        <p:spPr>
          <a:xfrm>
            <a:off x="4532724" y="3759046"/>
            <a:ext cx="1962645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AU" altLang="zh-CN" sz="1600" b="1" dirty="0">
                <a:solidFill>
                  <a:srgbClr val="405F8F"/>
                </a:solidFill>
                <a:cs typeface="+mn-ea"/>
                <a:sym typeface="+mn-lt"/>
              </a:rPr>
              <a:t>Analysis and Recommendation</a:t>
            </a:r>
            <a:endParaRPr lang="zh-CN" altLang="en-US" sz="1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3133145" y="1167595"/>
            <a:ext cx="339407" cy="332312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8" grpId="0" animBg="1"/>
      <p:bldP spid="159" grpId="0" animBg="1"/>
      <p:bldP spid="160" grpId="0" animBg="1"/>
      <p:bldP spid="161" grpId="0" animBg="1"/>
      <p:bldP spid="162" grpId="0" animBg="1"/>
      <p:bldP spid="191" grpId="0"/>
      <p:bldP spid="212" grpId="0"/>
      <p:bldP spid="214" grpId="0"/>
      <p:bldP spid="216" grpId="0"/>
      <p:bldP spid="2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39752" y="184389"/>
            <a:ext cx="4140206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Details of each cluster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2" name="直接连接符 101"/>
          <p:cNvCxnSpPr>
            <a:cxnSpLocks/>
          </p:cNvCxnSpPr>
          <p:nvPr/>
        </p:nvCxnSpPr>
        <p:spPr>
          <a:xfrm>
            <a:off x="252645" y="357504"/>
            <a:ext cx="2879195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01">
            <a:extLst>
              <a:ext uri="{FF2B5EF4-FFF2-40B4-BE49-F238E27FC236}">
                <a16:creationId xmlns:a16="http://schemas.microsoft.com/office/drawing/2014/main" id="{012E4F06-A157-7246-A592-34B67F2788BC}"/>
              </a:ext>
            </a:extLst>
          </p:cNvPr>
          <p:cNvCxnSpPr>
            <a:cxnSpLocks/>
          </p:cNvCxnSpPr>
          <p:nvPr/>
        </p:nvCxnSpPr>
        <p:spPr>
          <a:xfrm>
            <a:off x="5652120" y="357504"/>
            <a:ext cx="334755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2B66614-0B33-DD41-9FA5-9BB891DFA62B}"/>
              </a:ext>
            </a:extLst>
          </p:cNvPr>
          <p:cNvSpPr txBox="1"/>
          <p:nvPr/>
        </p:nvSpPr>
        <p:spPr>
          <a:xfrm>
            <a:off x="5003793" y="112496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1600" dirty="0"/>
              <a:t>Here is the group 4 plot and table.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7767F4-433D-714A-86E0-072BA260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8" y="390662"/>
            <a:ext cx="2616206" cy="19650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ABBA36-272B-0241-B5D4-295EE5714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2" y="2502282"/>
            <a:ext cx="3781262" cy="2157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AA376B-19AB-1142-9F65-61BF47C4A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85" y="2016221"/>
            <a:ext cx="4585344" cy="26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9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文本框 52"/>
          <p:cNvSpPr txBox="1"/>
          <p:nvPr/>
        </p:nvSpPr>
        <p:spPr>
          <a:xfrm>
            <a:off x="2980366" y="2787774"/>
            <a:ext cx="3438602" cy="80789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2400" b="1" dirty="0">
                <a:solidFill>
                  <a:srgbClr val="405F8F"/>
                </a:solidFill>
                <a:cs typeface="+mn-ea"/>
                <a:sym typeface="+mn-lt"/>
              </a:rPr>
              <a:t>Analysis and Recommendation</a:t>
            </a:r>
            <a:endParaRPr lang="zh-CN" altLang="en-US" sz="24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3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4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5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>
            <a:off x="2915816" y="3595669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5" grpId="0" animBg="1"/>
      <p:bldP spid="81" grpId="0"/>
      <p:bldP spid="1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Analysis and Recommendation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12"/>
          <p:cNvSpPr/>
          <p:nvPr/>
        </p:nvSpPr>
        <p:spPr bwMode="auto">
          <a:xfrm>
            <a:off x="1532505" y="916115"/>
            <a:ext cx="396375" cy="397669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405F8F"/>
          </a:solidFill>
          <a:ln>
            <a:noFill/>
          </a:ln>
        </p:spPr>
        <p:txBody>
          <a:bodyPr lIns="68562" tIns="34281" rIns="68562" bIns="34281"/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Freeform 12"/>
          <p:cNvSpPr/>
          <p:nvPr/>
        </p:nvSpPr>
        <p:spPr bwMode="auto">
          <a:xfrm flipH="1" flipV="1">
            <a:off x="7109863" y="4261741"/>
            <a:ext cx="396375" cy="397669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405F8F"/>
          </a:solidFill>
          <a:ln>
            <a:noFill/>
          </a:ln>
        </p:spPr>
        <p:txBody>
          <a:bodyPr lIns="68562" tIns="34281" rIns="68562" bIns="34281"/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74625" y="1038146"/>
            <a:ext cx="5705687" cy="3477814"/>
          </a:xfrm>
          <a:prstGeom prst="rect">
            <a:avLst/>
          </a:prstGeom>
          <a:noFill/>
          <a:ln w="9525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980386" y="1170599"/>
            <a:ext cx="5183227" cy="321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Through the given figure following things can be interpreted: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1.Most of users order fresh fruits in this market and as we can see in the plot fresh fruit and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vagetables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are the top 2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favorite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aisles that users prefer to order.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2.The users in the first and last group ordered more yogurt than packaged vegetables fruit.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3. Banana and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bage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of organic bananas are the most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favorite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food in all cluster which are always the top 2 products that user usually order.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4. The user in the first group prefer to order some packaged vegetable fruits like organic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babay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spinach and less likely to order milk.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5. The user in the second group also prefer to order some packaged vegetable fruits like organic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babay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spinach and less likely to order packaged produce.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6. The user in the third group have the same preference on bread, packaged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vegatable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fruits and frozen produce.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7. The user in the forth group have the same preference on soft drink, milk, cream and bread.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8. The user in the last group also prefer to order some packaged vegetable fruits like organic </a:t>
            </a:r>
            <a:r>
              <a:rPr lang="en-AU" altLang="zh-CN" sz="900" dirty="0" err="1">
                <a:latin typeface="+mn-lt"/>
                <a:ea typeface="+mn-ea"/>
                <a:cs typeface="+mn-ea"/>
                <a:sym typeface="+mn-lt"/>
              </a:rPr>
              <a:t>babay</a:t>
            </a:r>
            <a:r>
              <a:rPr lang="en-AU" altLang="zh-CN" sz="900" dirty="0">
                <a:latin typeface="+mn-lt"/>
                <a:ea typeface="+mn-ea"/>
                <a:cs typeface="+mn-ea"/>
                <a:sym typeface="+mn-lt"/>
              </a:rPr>
              <a:t> spinach and more likely to order milk than the first group.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AU" altLang="zh-CN" sz="900" b="1" dirty="0">
                <a:latin typeface="+mn-lt"/>
                <a:ea typeface="+mn-ea"/>
                <a:cs typeface="+mn-ea"/>
                <a:sym typeface="+mn-lt"/>
              </a:rPr>
              <a:t>The ultimate goal of any market would be to increase the sales </a:t>
            </a:r>
            <a:r>
              <a:rPr lang="en-AU" altLang="zh-CN" sz="900" b="1" dirty="0" err="1">
                <a:latin typeface="+mn-lt"/>
                <a:ea typeface="+mn-ea"/>
                <a:cs typeface="+mn-ea"/>
                <a:sym typeface="+mn-lt"/>
              </a:rPr>
              <a:t>volumns</a:t>
            </a:r>
            <a:r>
              <a:rPr lang="en-AU" altLang="zh-CN" sz="900" b="1" dirty="0">
                <a:latin typeface="+mn-lt"/>
                <a:ea typeface="+mn-ea"/>
                <a:cs typeface="+mn-ea"/>
                <a:sym typeface="+mn-lt"/>
              </a:rPr>
              <a:t>. According to the analysis, market can </a:t>
            </a:r>
            <a:r>
              <a:rPr lang="en-AU" altLang="zh-CN" sz="900" b="1" dirty="0" err="1">
                <a:latin typeface="+mn-lt"/>
                <a:ea typeface="+mn-ea"/>
                <a:cs typeface="+mn-ea"/>
                <a:sym typeface="+mn-lt"/>
              </a:rPr>
              <a:t>recommand</a:t>
            </a:r>
            <a:r>
              <a:rPr lang="en-AU" altLang="zh-CN" sz="900" b="1" dirty="0">
                <a:latin typeface="+mn-lt"/>
                <a:ea typeface="+mn-ea"/>
                <a:cs typeface="+mn-ea"/>
                <a:sym typeface="+mn-lt"/>
              </a:rPr>
              <a:t> target products to users or bundle sales of the </a:t>
            </a:r>
            <a:r>
              <a:rPr lang="en-AU" altLang="zh-CN" sz="900" b="1" dirty="0" err="1">
                <a:latin typeface="+mn-lt"/>
                <a:ea typeface="+mn-ea"/>
                <a:cs typeface="+mn-ea"/>
                <a:sym typeface="+mn-lt"/>
              </a:rPr>
              <a:t>favorite</a:t>
            </a:r>
            <a:r>
              <a:rPr lang="en-AU" altLang="zh-CN" sz="900" b="1" dirty="0">
                <a:latin typeface="+mn-lt"/>
                <a:ea typeface="+mn-ea"/>
                <a:cs typeface="+mn-ea"/>
                <a:sym typeface="+mn-lt"/>
              </a:rPr>
              <a:t> products and less </a:t>
            </a:r>
            <a:r>
              <a:rPr lang="en-AU" altLang="zh-CN" sz="900" b="1" dirty="0" err="1">
                <a:latin typeface="+mn-lt"/>
                <a:ea typeface="+mn-ea"/>
                <a:cs typeface="+mn-ea"/>
                <a:sym typeface="+mn-lt"/>
              </a:rPr>
              <a:t>favorite</a:t>
            </a:r>
            <a:r>
              <a:rPr lang="en-AU" altLang="zh-CN" sz="900" b="1" dirty="0">
                <a:latin typeface="+mn-lt"/>
                <a:ea typeface="+mn-ea"/>
                <a:cs typeface="+mn-ea"/>
                <a:sym typeface="+mn-lt"/>
              </a:rPr>
              <a:t> products.</a:t>
            </a:r>
            <a:endParaRPr lang="zh-CN" altLang="en-US" sz="9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28" grpId="0" animBg="1"/>
      <p:bldP spid="29" grpId="0" animBg="1"/>
      <p:bldP spid="30" grpId="0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105405" y="2960478"/>
            <a:ext cx="9144000" cy="2194252"/>
          </a:xfrm>
          <a:prstGeom prst="rect">
            <a:avLst/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21623" r="17595" b="19926"/>
          <a:stretch>
            <a:fillRect/>
          </a:stretch>
        </p:blipFill>
        <p:spPr>
          <a:xfrm>
            <a:off x="991901" y="807866"/>
            <a:ext cx="3068849" cy="184665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8" t="50000"/>
          <a:stretch>
            <a:fillRect/>
          </a:stretch>
        </p:blipFill>
        <p:spPr>
          <a:xfrm flipH="1">
            <a:off x="2175956" y="1330551"/>
            <a:ext cx="4011174" cy="25717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片 10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48219" r="65868" b="9800"/>
          <a:stretch>
            <a:fillRect/>
          </a:stretch>
        </p:blipFill>
        <p:spPr>
          <a:xfrm>
            <a:off x="112146" y="702460"/>
            <a:ext cx="2392078" cy="2709879"/>
          </a:xfrm>
          <a:prstGeom prst="rect">
            <a:avLst/>
          </a:prstGeom>
        </p:spPr>
      </p:pic>
      <p:grpSp>
        <p:nvGrpSpPr>
          <p:cNvPr id="106" name="组合 105"/>
          <p:cNvGrpSpPr>
            <a:grpSpLocks noChangeAspect="1"/>
          </p:cNvGrpSpPr>
          <p:nvPr/>
        </p:nvGrpSpPr>
        <p:grpSpPr>
          <a:xfrm>
            <a:off x="5006042" y="3834662"/>
            <a:ext cx="425874" cy="425874"/>
            <a:chOff x="2492224" y="1959430"/>
            <a:chExt cx="2148114" cy="2148114"/>
          </a:xfrm>
        </p:grpSpPr>
        <p:sp>
          <p:nvSpPr>
            <p:cNvPr id="107" name="椭圆 106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109" name="组合 108"/>
          <p:cNvGrpSpPr>
            <a:grpSpLocks noChangeAspect="1"/>
          </p:cNvGrpSpPr>
          <p:nvPr/>
        </p:nvGrpSpPr>
        <p:grpSpPr>
          <a:xfrm>
            <a:off x="6485919" y="3869799"/>
            <a:ext cx="425874" cy="425874"/>
            <a:chOff x="6564085" y="1959430"/>
            <a:chExt cx="2148114" cy="2148114"/>
          </a:xfrm>
        </p:grpSpPr>
        <p:sp>
          <p:nvSpPr>
            <p:cNvPr id="110" name="椭圆 109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112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4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5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6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7" name="组合 116"/>
          <p:cNvGrpSpPr>
            <a:grpSpLocks noChangeAspect="1"/>
          </p:cNvGrpSpPr>
          <p:nvPr/>
        </p:nvGrpSpPr>
        <p:grpSpPr>
          <a:xfrm>
            <a:off x="5752405" y="3874545"/>
            <a:ext cx="425874" cy="425874"/>
            <a:chOff x="4528154" y="1959430"/>
            <a:chExt cx="2148114" cy="2148114"/>
          </a:xfrm>
        </p:grpSpPr>
        <p:sp>
          <p:nvSpPr>
            <p:cNvPr id="118" name="椭圆 117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9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ysClr val="window" lastClr="FFFFFF"/>
            </a:solidFill>
          </p:grpSpPr>
          <p:sp>
            <p:nvSpPr>
              <p:cNvPr id="120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1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2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3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4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5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6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27" name="矩形 26"/>
          <p:cNvSpPr>
            <a:spLocks noChangeArrowheads="1"/>
          </p:cNvSpPr>
          <p:nvPr/>
        </p:nvSpPr>
        <p:spPr bwMode="auto">
          <a:xfrm>
            <a:off x="393168" y="3874983"/>
            <a:ext cx="4302660" cy="60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defTabSz="685800"/>
            <a:r>
              <a:rPr lang="en-AU" altLang="zh-CN" sz="2000" b="1" spc="225" dirty="0">
                <a:solidFill>
                  <a:prstClr val="white">
                    <a:lumMod val="85000"/>
                  </a:prstClr>
                </a:solidFill>
                <a:cs typeface="+mn-ea"/>
                <a:sym typeface="+mn-lt"/>
              </a:rPr>
              <a:t>Thank you for watching!</a:t>
            </a:r>
            <a:endParaRPr lang="zh-CN" altLang="en-US" sz="2000" b="1" spc="225" dirty="0">
              <a:solidFill>
                <a:prstClr val="white">
                  <a:lumMod val="8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00" y="2737427"/>
            <a:ext cx="3712280" cy="1379094"/>
          </a:xfrm>
          <a:prstGeom prst="rect">
            <a:avLst/>
          </a:prstGeom>
        </p:spPr>
      </p:pic>
      <p:grpSp>
        <p:nvGrpSpPr>
          <p:cNvPr id="130" name="组合 129"/>
          <p:cNvGrpSpPr/>
          <p:nvPr/>
        </p:nvGrpSpPr>
        <p:grpSpPr>
          <a:xfrm>
            <a:off x="3779912" y="339502"/>
            <a:ext cx="5364088" cy="2884417"/>
            <a:chOff x="3779912" y="339502"/>
            <a:chExt cx="5364088" cy="2884417"/>
          </a:xfrm>
        </p:grpSpPr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339502"/>
              <a:ext cx="5364088" cy="2884417"/>
            </a:xfrm>
            <a:prstGeom prst="rect">
              <a:avLst/>
            </a:prstGeom>
          </p:spPr>
        </p:pic>
        <p:pic>
          <p:nvPicPr>
            <p:cNvPr id="132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7" y="740364"/>
              <a:ext cx="3580184" cy="1575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61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2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2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2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1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文本框 52"/>
          <p:cNvSpPr txBox="1"/>
          <p:nvPr/>
        </p:nvSpPr>
        <p:spPr>
          <a:xfrm>
            <a:off x="2980366" y="2787774"/>
            <a:ext cx="3438602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2400" b="1" dirty="0">
                <a:solidFill>
                  <a:srgbClr val="405F8F"/>
                </a:solidFill>
                <a:cs typeface="+mn-ea"/>
                <a:sym typeface="+mn-lt"/>
              </a:rPr>
              <a:t>Business Purpose</a:t>
            </a:r>
            <a:endParaRPr lang="zh-CN" altLang="en-US" sz="24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50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2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68469E9-3888-8941-A7AE-EC190A376DA2}"/>
              </a:ext>
            </a:extLst>
          </p:cNvPr>
          <p:cNvSpPr txBox="1"/>
          <p:nvPr/>
        </p:nvSpPr>
        <p:spPr>
          <a:xfrm>
            <a:off x="1763688" y="3489852"/>
            <a:ext cx="619477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1.How many products people usually order?</a:t>
            </a:r>
            <a:b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Which products are ordered the most?</a:t>
            </a:r>
            <a:b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Which product is most likely to be added first in cart?</a:t>
            </a:r>
            <a:b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What is the time at which people usually order products?</a:t>
            </a:r>
          </a:p>
          <a:p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5. What are customers' favourite departments and Aisles?</a:t>
            </a:r>
          </a:p>
          <a:p>
            <a:r>
              <a:rPr lang="en-AU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6. What is the best selling Aisles in each department based on number of orders?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81" grpId="0" animBg="1"/>
      <p:bldP spid="15" grpId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980366" y="2787774"/>
            <a:ext cx="3438602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AU" altLang="zh-CN" sz="2400" b="1" spc="225" dirty="0">
                <a:solidFill>
                  <a:srgbClr val="405F8F"/>
                </a:solidFill>
                <a:cs typeface="+mn-ea"/>
                <a:sym typeface="+mn-lt"/>
              </a:rPr>
              <a:t>Data Exploration</a:t>
            </a:r>
            <a:endParaRPr lang="zh-CN" altLang="en-US" sz="24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1" grpId="0" animBg="1"/>
      <p:bldP spid="82" grpId="0" animBg="1"/>
      <p:bldP spid="83" grpId="0" animBg="1"/>
      <p:bldP spid="84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73895" y="1599642"/>
            <a:ext cx="30235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 the plot, we can find out that people usually order 4 to 7 products each order.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sz="12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How many products people usually order?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273894" y="2186080"/>
            <a:ext cx="2898505" cy="793068"/>
            <a:chOff x="2713211" y="2267658"/>
            <a:chExt cx="1584176" cy="484779"/>
          </a:xfrm>
        </p:grpSpPr>
        <p:sp>
          <p:nvSpPr>
            <p:cNvPr id="55" name="圆角矩形 54"/>
            <p:cNvSpPr/>
            <p:nvPr/>
          </p:nvSpPr>
          <p:spPr>
            <a:xfrm>
              <a:off x="2713211" y="2267658"/>
              <a:ext cx="1584176" cy="484779"/>
            </a:xfrm>
            <a:prstGeom prst="roundRect">
              <a:avLst>
                <a:gd name="adj" fmla="val 50000"/>
              </a:avLst>
            </a:prstGeom>
            <a:solidFill>
              <a:srgbClr val="405F8F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2781317" y="2306109"/>
              <a:ext cx="1447964" cy="407876"/>
            </a:xfrm>
            <a:prstGeom prst="roundRect">
              <a:avLst>
                <a:gd name="adj" fmla="val 50000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7" name="文本框 26"/>
          <p:cNvSpPr txBox="1"/>
          <p:nvPr/>
        </p:nvSpPr>
        <p:spPr>
          <a:xfrm>
            <a:off x="5390083" y="2313192"/>
            <a:ext cx="2754488" cy="50011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AU" altLang="zh-CN" sz="1400" b="1" spc="75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The number of orders of </a:t>
            </a:r>
            <a:r>
              <a:rPr lang="en-AU" altLang="zh-CN" sz="1400" b="1" spc="75" dirty="0">
                <a:solidFill>
                  <a:srgbClr val="FF0000"/>
                </a:solidFill>
                <a:cs typeface="+mn-ea"/>
                <a:sym typeface="+mn-lt"/>
              </a:rPr>
              <a:t>5</a:t>
            </a:r>
            <a:r>
              <a:rPr lang="en-AU" altLang="zh-CN" sz="1400" b="1" spc="75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 products  is </a:t>
            </a:r>
            <a:endParaRPr lang="zh-CN" altLang="en-US" sz="1400" b="1" spc="75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89315" y="3044449"/>
            <a:ext cx="226766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300" dirty="0">
                <a:solidFill>
                  <a:srgbClr val="405F8F"/>
                </a:solidFill>
                <a:cs typeface="+mn-ea"/>
                <a:sym typeface="+mn-lt"/>
              </a:rPr>
              <a:t>237225</a:t>
            </a:r>
            <a:endParaRPr lang="zh-CN" altLang="en-US" sz="3300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221218-20C6-2942-A6AE-B962BB29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5" y="890475"/>
            <a:ext cx="4860409" cy="3507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7024" y="1923678"/>
            <a:ext cx="302354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800" dirty="0">
                <a:cs typeface="+mn-ea"/>
                <a:sym typeface="+mn-lt"/>
              </a:rPr>
              <a:t>In the plot, we can find out that the most popular products is </a:t>
            </a:r>
            <a:r>
              <a:rPr lang="en-AU" altLang="zh-CN" sz="1800" dirty="0">
                <a:solidFill>
                  <a:srgbClr val="FF0000"/>
                </a:solidFill>
                <a:cs typeface="+mn-ea"/>
                <a:sym typeface="+mn-lt"/>
              </a:rPr>
              <a:t>banana</a:t>
            </a:r>
            <a:r>
              <a:rPr lang="en-AU" altLang="zh-CN" sz="1800" dirty="0">
                <a:cs typeface="+mn-ea"/>
                <a:sym typeface="+mn-lt"/>
              </a:rPr>
              <a:t>.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Which products are ordered the most?</a:t>
            </a:r>
            <a:endParaRPr lang="zh-CN" altLang="en-US" sz="14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BF6995-AC71-3D4E-88F7-C408B0CE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45212"/>
            <a:ext cx="4983044" cy="32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7024" y="1923678"/>
            <a:ext cx="302354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800" dirty="0">
                <a:cs typeface="+mn-ea"/>
                <a:sym typeface="+mn-lt"/>
              </a:rPr>
              <a:t>In the plot, we can find out that people are more willing to add </a:t>
            </a:r>
            <a:r>
              <a:rPr lang="en-AU" altLang="zh-CN" sz="1800" dirty="0">
                <a:solidFill>
                  <a:srgbClr val="FF0000"/>
                </a:solidFill>
                <a:cs typeface="+mn-ea"/>
                <a:sym typeface="+mn-lt"/>
              </a:rPr>
              <a:t>banana</a:t>
            </a:r>
            <a:r>
              <a:rPr lang="en-AU" altLang="zh-CN" sz="1800" dirty="0">
                <a:cs typeface="+mn-ea"/>
                <a:sym typeface="+mn-lt"/>
              </a:rPr>
              <a:t> to cart first.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Which product is most likely to be added first in cart?</a:t>
            </a:r>
            <a:endParaRPr lang="zh-CN" altLang="en-US" sz="14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A69CD-F74B-DD4B-A555-0AF0298D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53828"/>
            <a:ext cx="4831479" cy="343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7024" y="1923678"/>
            <a:ext cx="302354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800" dirty="0">
                <a:cs typeface="+mn-ea"/>
                <a:sym typeface="+mn-lt"/>
              </a:rPr>
              <a:t>In the plot, we can find out that </a:t>
            </a:r>
            <a:r>
              <a:rPr lang="en-AU" altLang="zh-CN" sz="1800" dirty="0">
                <a:cs typeface="+mn-ea"/>
              </a:rPr>
              <a:t>majority of the orders are made during day time like </a:t>
            </a:r>
            <a:r>
              <a:rPr lang="en-AU" altLang="zh-CN" sz="1800" dirty="0">
                <a:solidFill>
                  <a:srgbClr val="FF0000"/>
                </a:solidFill>
                <a:cs typeface="+mn-ea"/>
              </a:rPr>
              <a:t>9</a:t>
            </a:r>
            <a:r>
              <a:rPr lang="en-AU" altLang="zh-CN" sz="1800" dirty="0">
                <a:cs typeface="+mn-ea"/>
              </a:rPr>
              <a:t> o’clock to </a:t>
            </a:r>
            <a:r>
              <a:rPr lang="en-AU" altLang="zh-CN" sz="1800" dirty="0">
                <a:solidFill>
                  <a:srgbClr val="FF0000"/>
                </a:solidFill>
                <a:cs typeface="+mn-ea"/>
              </a:rPr>
              <a:t>17</a:t>
            </a:r>
            <a:r>
              <a:rPr lang="en-AU" altLang="zh-CN" sz="1800" dirty="0">
                <a:cs typeface="+mn-ea"/>
              </a:rPr>
              <a:t> o’clock.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the time at which people usually order products?</a:t>
            </a:r>
            <a:endParaRPr lang="zh-CN" altLang="en-US" sz="14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13086C-AF37-414A-8063-8EDE009D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57893"/>
            <a:ext cx="4984693" cy="31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4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>
            <a:cxnSpLocks/>
          </p:cNvCxnSpPr>
          <p:nvPr/>
        </p:nvCxnSpPr>
        <p:spPr>
          <a:xfrm>
            <a:off x="395536" y="314605"/>
            <a:ext cx="84958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67024" y="1923678"/>
            <a:ext cx="302354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AU" altLang="zh-CN" sz="1800" dirty="0">
                <a:cs typeface="+mn-ea"/>
                <a:sym typeface="+mn-lt"/>
              </a:rPr>
              <a:t>In the plot, we can find that the most popular department is </a:t>
            </a:r>
            <a:r>
              <a:rPr lang="en-AU" altLang="zh-CN" sz="1800" dirty="0">
                <a:solidFill>
                  <a:srgbClr val="FF0000"/>
                </a:solidFill>
                <a:cs typeface="+mn-ea"/>
                <a:sym typeface="+mn-lt"/>
              </a:rPr>
              <a:t>produce</a:t>
            </a:r>
            <a:r>
              <a:rPr lang="en-AU" altLang="zh-CN" sz="1800" dirty="0">
                <a:cs typeface="+mn-ea"/>
                <a:sym typeface="+mn-lt"/>
              </a:rPr>
              <a:t> and the most popular aisle is </a:t>
            </a:r>
            <a:r>
              <a:rPr lang="en-AU" altLang="zh-CN" sz="1800" dirty="0">
                <a:solidFill>
                  <a:srgbClr val="FF0000"/>
                </a:solidFill>
                <a:cs typeface="+mn-ea"/>
                <a:sym typeface="+mn-lt"/>
              </a:rPr>
              <a:t>fresh fruits</a:t>
            </a:r>
            <a:r>
              <a:rPr lang="en-AU" altLang="zh-CN" sz="1800" dirty="0">
                <a:cs typeface="+mn-ea"/>
              </a:rPr>
              <a:t>.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67024" y="1081503"/>
            <a:ext cx="333742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are customers' </a:t>
            </a:r>
            <a:r>
              <a:rPr lang="en-AU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favorite</a:t>
            </a:r>
            <a:r>
              <a:rPr lang="en-AU" altLang="zh-C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departments and Aisles?</a:t>
            </a:r>
            <a:endParaRPr lang="zh-CN" altLang="en-US" sz="1400" b="1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10FC4-2344-0540-9D06-49EAD4BA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6" y="314605"/>
            <a:ext cx="4032448" cy="2420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312462-510F-6D42-B6B7-FED3D9774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3" y="2723074"/>
            <a:ext cx="4032448" cy="25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EE693D3-6CB5-4A87-B8C8-F9879B44F8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清新皱纸工作汇报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mov2f3n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758</Words>
  <Application>Microsoft Macintosh PowerPoint</Application>
  <PresentationFormat>全屏显示(16:9)</PresentationFormat>
  <Paragraphs>101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方正黑体简体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</dc:title>
  <dc:creator>第一PPT</dc:creator>
  <cp:keywords>www.1ppt.com</cp:keywords>
  <dc:description>www.1ppt.com</dc:description>
  <cp:lastModifiedBy>zhao changming</cp:lastModifiedBy>
  <cp:revision>181</cp:revision>
  <dcterms:created xsi:type="dcterms:W3CDTF">2016-01-25T08:08:00Z</dcterms:created>
  <dcterms:modified xsi:type="dcterms:W3CDTF">2021-02-08T10:22:48Z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